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7" r:id="rId3"/>
    <p:sldId id="292" r:id="rId4"/>
    <p:sldId id="259" r:id="rId5"/>
    <p:sldId id="260" r:id="rId6"/>
    <p:sldId id="261" r:id="rId7"/>
    <p:sldId id="275" r:id="rId8"/>
    <p:sldId id="262" r:id="rId9"/>
    <p:sldId id="263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274" r:id="rId18"/>
    <p:sldId id="300" r:id="rId19"/>
    <p:sldId id="264" r:id="rId20"/>
    <p:sldId id="265" r:id="rId21"/>
    <p:sldId id="266" r:id="rId22"/>
    <p:sldId id="276" r:id="rId23"/>
    <p:sldId id="267" r:id="rId24"/>
    <p:sldId id="277" r:id="rId25"/>
    <p:sldId id="278" r:id="rId26"/>
    <p:sldId id="268" r:id="rId27"/>
    <p:sldId id="269" r:id="rId28"/>
    <p:sldId id="270" r:id="rId29"/>
    <p:sldId id="271" r:id="rId30"/>
    <p:sldId id="272" r:id="rId31"/>
    <p:sldId id="279" r:id="rId32"/>
    <p:sldId id="280" r:id="rId33"/>
    <p:sldId id="281" r:id="rId34"/>
    <p:sldId id="282" r:id="rId35"/>
    <p:sldId id="283" r:id="rId36"/>
    <p:sldId id="284" r:id="rId37"/>
    <p:sldId id="301" r:id="rId38"/>
    <p:sldId id="291" r:id="rId39"/>
    <p:sldId id="273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157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9.emf"/><Relationship Id="rId3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Relationship Id="rId2" Type="http://schemas.openxmlformats.org/officeDocument/2006/relationships/image" Target="../media/image12.emf"/><Relationship Id="rId3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BA62E-BFA5-1946-8AF9-101E1D9C9F1C}" type="datetimeFigureOut">
              <a:rPr lang="en-US" smtClean="0"/>
              <a:t>16/10/2014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CE78-4776-7E4F-82C8-B4F01D81D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36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B23FF-8CA5-614B-BDF4-35FE041CE0D8}" type="datetimeFigureOut">
              <a:rPr lang="en-US" smtClean="0"/>
              <a:t>16/10/2014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A26C60-183A-CC40-8ADE-47DEC7F87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4898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Cutting; University of East Anglia, Norfolk, UK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C108-21B1-9B40-AE02-FE4264DD5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753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Cutting; University of East Anglia, Norfolk, UK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C108-21B1-9B40-AE02-FE4264DD5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639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Cutting; University of East Anglia, Norfolk, UK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C108-21B1-9B40-AE02-FE4264DD5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602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Cutting; University of East Anglia, Norfolk, UK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C108-21B1-9B40-AE02-FE4264DD5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120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Cutting; University of East Anglia, Norfolk, UK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C108-21B1-9B40-AE02-FE4264DD5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774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Cutting; University of East Anglia, Norfolk, UK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C108-21B1-9B40-AE02-FE4264DD5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16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Cutting; University of East Anglia, Norfolk, UK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C108-21B1-9B40-AE02-FE4264DD5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562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Cutting; University of East Anglia, Norfolk, UK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C108-21B1-9B40-AE02-FE4264DD5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07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Cutting; University of East Anglia, Norfolk, UK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C108-21B1-9B40-AE02-FE4264DD5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6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Cutting; University of East Anglia, Norfolk, UK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C108-21B1-9B40-AE02-FE4264DD5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266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Cutting; University of East Anglia, Norfolk, UK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C108-21B1-9B40-AE02-FE4264DD5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138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David Cutting; University of East Anglia, Norfolk, UK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8C108-21B1-9B40-AE02-FE4264DD519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-1" y="-8247"/>
            <a:ext cx="9144001" cy="21544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00099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5.e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9.e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10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11.e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12.emf"/><Relationship Id="rId7" Type="http://schemas.openxmlformats.org/officeDocument/2006/relationships/oleObject" Target="../embeddings/oleObject7.bin"/><Relationship Id="rId8" Type="http://schemas.openxmlformats.org/officeDocument/2006/relationships/image" Target="../media/image13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14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019" y="348324"/>
            <a:ext cx="8960987" cy="2426795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Working With</a:t>
            </a:r>
            <a:br>
              <a:rPr lang="en-US" sz="4000" dirty="0" smtClean="0"/>
            </a:br>
            <a:r>
              <a:rPr lang="en-US" sz="4000" b="1" dirty="0" smtClean="0"/>
              <a:t>Reverse Engineering Output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for </a:t>
            </a:r>
            <a:br>
              <a:rPr lang="en-US" sz="4000" dirty="0" smtClean="0"/>
            </a:br>
            <a:r>
              <a:rPr lang="en-US" sz="4000" b="1" dirty="0" smtClean="0"/>
              <a:t>Benchmarking and Further Use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000" y="4324130"/>
            <a:ext cx="8697316" cy="1752600"/>
          </a:xfrm>
        </p:spPr>
        <p:txBody>
          <a:bodyPr>
            <a:normAutofit/>
          </a:bodyPr>
          <a:lstStyle/>
          <a:p>
            <a:r>
              <a:rPr lang="en-US" u="sng" dirty="0" smtClean="0">
                <a:solidFill>
                  <a:schemeClr val="tx1"/>
                </a:solidFill>
              </a:rPr>
              <a:t>David Cutting</a:t>
            </a:r>
            <a:r>
              <a:rPr lang="en-US" dirty="0" smtClean="0">
                <a:solidFill>
                  <a:schemeClr val="tx1"/>
                </a:solidFill>
              </a:rPr>
              <a:t> and </a:t>
            </a:r>
            <a:r>
              <a:rPr lang="en-US" dirty="0" err="1" smtClean="0">
                <a:solidFill>
                  <a:schemeClr val="tx1"/>
                </a:solidFill>
              </a:rPr>
              <a:t>Joost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Noppen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University of East Anglia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david.cutting@uea.ac.uk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j.noppen@uea.ac.uk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Cutting; University of East Anglia, Norfolk, UK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C108-21B1-9B40-AE02-FE4264DD5195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5" descr="uea_logo_p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307" y="3066151"/>
            <a:ext cx="2025618" cy="120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452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87862"/>
          </a:xfrm>
        </p:spPr>
        <p:txBody>
          <a:bodyPr>
            <a:normAutofit/>
          </a:bodyPr>
          <a:lstStyle/>
          <a:p>
            <a:r>
              <a:rPr lang="en-US" dirty="0" smtClean="0"/>
              <a:t>Reference Diagram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Classes: 7</a:t>
            </a:r>
          </a:p>
          <a:p>
            <a:r>
              <a:rPr lang="en-US" dirty="0" smtClean="0"/>
              <a:t>Relationships: 4</a:t>
            </a:r>
          </a:p>
          <a:p>
            <a:r>
              <a:rPr lang="en-US" dirty="0" smtClean="0"/>
              <a:t>Sub-Classes: N/A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Cutting; University of East Anglia, Norfolk, UK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C108-21B1-9B40-AE02-FE4264DD5195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 descr="example3-desig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0" y="2037995"/>
            <a:ext cx="5892800" cy="28702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272172" y="2248886"/>
            <a:ext cx="837887" cy="829001"/>
          </a:xfrm>
          <a:prstGeom prst="roundRect">
            <a:avLst/>
          </a:prstGeom>
          <a:noFill/>
          <a:ln w="57150" cmpd="sng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685814" y="2251360"/>
            <a:ext cx="837887" cy="829001"/>
          </a:xfrm>
          <a:prstGeom prst="roundRect">
            <a:avLst/>
          </a:prstGeom>
          <a:noFill/>
          <a:ln w="57150" cmpd="sng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929415" y="2251360"/>
            <a:ext cx="1152940" cy="829001"/>
          </a:xfrm>
          <a:prstGeom prst="roundRect">
            <a:avLst/>
          </a:prstGeom>
          <a:noFill/>
          <a:ln w="57150" cmpd="sng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845815" y="3583053"/>
            <a:ext cx="837887" cy="829001"/>
          </a:xfrm>
          <a:prstGeom prst="roundRect">
            <a:avLst/>
          </a:prstGeom>
          <a:noFill/>
          <a:ln w="57150" cmpd="sng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071777" y="3583053"/>
            <a:ext cx="837887" cy="829001"/>
          </a:xfrm>
          <a:prstGeom prst="roundRect">
            <a:avLst/>
          </a:prstGeom>
          <a:noFill/>
          <a:ln w="57150" cmpd="sng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262459" y="3583053"/>
            <a:ext cx="837887" cy="829001"/>
          </a:xfrm>
          <a:prstGeom prst="roundRect">
            <a:avLst/>
          </a:prstGeom>
          <a:noFill/>
          <a:ln w="57150" cmpd="sng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6134256" y="3583053"/>
            <a:ext cx="837887" cy="829001"/>
          </a:xfrm>
          <a:prstGeom prst="roundRect">
            <a:avLst/>
          </a:prstGeom>
          <a:noFill/>
          <a:ln w="57150" cmpd="sng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513663" y="3077887"/>
            <a:ext cx="758509" cy="505166"/>
          </a:xfrm>
          <a:prstGeom prst="roundRect">
            <a:avLst/>
          </a:prstGeom>
          <a:noFill/>
          <a:ln w="57150" cmpd="sng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495130" y="3080361"/>
            <a:ext cx="414534" cy="505166"/>
          </a:xfrm>
          <a:prstGeom prst="roundRect">
            <a:avLst/>
          </a:prstGeom>
          <a:noFill/>
          <a:ln w="57150" cmpd="sng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024324" y="3080361"/>
            <a:ext cx="385612" cy="505166"/>
          </a:xfrm>
          <a:prstGeom prst="roundRect">
            <a:avLst/>
          </a:prstGeom>
          <a:noFill/>
          <a:ln w="57150" cmpd="sng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4024324" y="2163168"/>
            <a:ext cx="758509" cy="505166"/>
          </a:xfrm>
          <a:prstGeom prst="roundRect">
            <a:avLst/>
          </a:prstGeom>
          <a:noFill/>
          <a:ln w="57150" cmpd="sng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705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87862"/>
          </a:xfrm>
        </p:spPr>
        <p:txBody>
          <a:bodyPr>
            <a:normAutofit/>
          </a:bodyPr>
          <a:lstStyle/>
          <a:p>
            <a:r>
              <a:rPr lang="en-US" dirty="0" smtClean="0"/>
              <a:t>Reference Diagram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Classes: 7</a:t>
            </a:r>
          </a:p>
          <a:p>
            <a:r>
              <a:rPr lang="en-US" dirty="0" smtClean="0"/>
              <a:t>Relationships: 4</a:t>
            </a:r>
          </a:p>
          <a:p>
            <a:r>
              <a:rPr lang="en-US" dirty="0" smtClean="0"/>
              <a:t>Sub-Classes: N/A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Cutting; University of East Anglia, Norfolk, UK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C108-21B1-9B40-AE02-FE4264DD5195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 descr="example3-desig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0" y="2037995"/>
            <a:ext cx="58928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24197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87862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Cutting; University of East Anglia, Norfolk, UK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C108-21B1-9B40-AE02-FE4264DD5195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 descr="example3-desig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74" y="1417638"/>
            <a:ext cx="4072405" cy="1983542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9986028"/>
              </p:ext>
            </p:extLst>
          </p:nvPr>
        </p:nvGraphicFramePr>
        <p:xfrm>
          <a:off x="800771" y="4289685"/>
          <a:ext cx="3048000" cy="111252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Measure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Reference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Classes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Relationships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193456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87862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Cutting; University of East Anglia, Norfolk, UK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C108-21B1-9B40-AE02-FE4264DD5195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 descr="example3-desig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2" y="1188340"/>
            <a:ext cx="4072405" cy="1983542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4146200"/>
              </p:ext>
            </p:extLst>
          </p:nvPr>
        </p:nvGraphicFramePr>
        <p:xfrm>
          <a:off x="800771" y="4289685"/>
          <a:ext cx="4305933" cy="111252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435311"/>
                <a:gridCol w="1435311"/>
                <a:gridCol w="143531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Measure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Reference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ArgoUML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Classes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Relationships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 descr="ex3-ar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720" y="1188341"/>
            <a:ext cx="3324722" cy="296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22139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87862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Cutting; University of East Anglia, Norfolk, UK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C108-21B1-9B40-AE02-FE4264DD5195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 descr="example3-desig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2" y="1188340"/>
            <a:ext cx="4072405" cy="1983542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63212"/>
              </p:ext>
            </p:extLst>
          </p:nvPr>
        </p:nvGraphicFramePr>
        <p:xfrm>
          <a:off x="800771" y="4289685"/>
          <a:ext cx="4305933" cy="111252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435311"/>
                <a:gridCol w="1435311"/>
                <a:gridCol w="143531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Measure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Reference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ArgoUML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Classes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Relationships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1112027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87862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Cutting; University of East Anglia, Norfolk, UK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C108-21B1-9B40-AE02-FE4264DD5195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 descr="example3-desig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2" y="1188340"/>
            <a:ext cx="4072405" cy="1983542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412523"/>
              </p:ext>
            </p:extLst>
          </p:nvPr>
        </p:nvGraphicFramePr>
        <p:xfrm>
          <a:off x="800771" y="4289685"/>
          <a:ext cx="6466804" cy="111252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616701"/>
                <a:gridCol w="1616701"/>
                <a:gridCol w="1616701"/>
                <a:gridCol w="16167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Measure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Reference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ArgoUML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Classes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Relationships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 descr="ex3-sim-re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860" y="1079859"/>
            <a:ext cx="3665319" cy="300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153163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 Measures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Cutting; University of East Anglia, Norfolk, UK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C108-21B1-9B40-AE02-FE4264DD5195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093175"/>
              </p:ext>
            </p:extLst>
          </p:nvPr>
        </p:nvGraphicFramePr>
        <p:xfrm>
          <a:off x="1944807" y="1417638"/>
          <a:ext cx="5217564" cy="751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Equation" r:id="rId3" imgW="2908300" imgH="419100" progId="Equation.3">
                  <p:embed/>
                </p:oleObj>
              </mc:Choice>
              <mc:Fallback>
                <p:oleObj name="Equation" r:id="rId3" imgW="29083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44807" y="1417638"/>
                        <a:ext cx="5217564" cy="7518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Content Placeholder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1306203"/>
              </p:ext>
            </p:extLst>
          </p:nvPr>
        </p:nvGraphicFramePr>
        <p:xfrm>
          <a:off x="2017713" y="2712856"/>
          <a:ext cx="5218112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Equation" r:id="rId5" imgW="2908300" imgH="393700" progId="Equation.3">
                  <p:embed/>
                </p:oleObj>
              </mc:Choice>
              <mc:Fallback>
                <p:oleObj name="Equation" r:id="rId5" imgW="29083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17713" y="2712856"/>
                        <a:ext cx="5218112" cy="704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Content Placeholder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2461107"/>
              </p:ext>
            </p:extLst>
          </p:nvPr>
        </p:nvGraphicFramePr>
        <p:xfrm>
          <a:off x="1995488" y="4038600"/>
          <a:ext cx="526415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Equation" r:id="rId7" imgW="2933700" imgH="393700" progId="Equation.3">
                  <p:embed/>
                </p:oleObj>
              </mc:Choice>
              <mc:Fallback>
                <p:oleObj name="Equation" r:id="rId7" imgW="29337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95488" y="4038600"/>
                        <a:ext cx="5264150" cy="704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" y="2866227"/>
            <a:ext cx="1359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ArgoUML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4262129"/>
            <a:ext cx="1359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330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0128"/>
            <a:ext cx="8229600" cy="5029179"/>
          </a:xfrm>
        </p:spPr>
        <p:txBody>
          <a:bodyPr/>
          <a:lstStyle/>
          <a:p>
            <a:r>
              <a:rPr lang="en-US" dirty="0" smtClean="0"/>
              <a:t>Individual measures fed into weighted Compound Measure (CM) as function </a:t>
            </a:r>
            <a:r>
              <a:rPr lang="en-US" i="1" dirty="0" smtClean="0"/>
              <a:t>P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 this case, with equal weightings: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1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Cutting; University of East Anglia, Norfolk, UK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C108-21B1-9B40-AE02-FE4264DD5195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9591348"/>
              </p:ext>
            </p:extLst>
          </p:nvPr>
        </p:nvGraphicFramePr>
        <p:xfrm>
          <a:off x="1472034" y="2341510"/>
          <a:ext cx="5966587" cy="859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9" name="Equation" r:id="rId3" imgW="2997200" imgH="431800" progId="Equation.3">
                  <p:embed/>
                </p:oleObj>
              </mc:Choice>
              <mc:Fallback>
                <p:oleObj name="Equation" r:id="rId3" imgW="29972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72034" y="2341510"/>
                        <a:ext cx="5966587" cy="8595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9271508"/>
              </p:ext>
            </p:extLst>
          </p:nvPr>
        </p:nvGraphicFramePr>
        <p:xfrm>
          <a:off x="1689100" y="4198938"/>
          <a:ext cx="5360988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" name="Equation" r:id="rId5" imgW="2692400" imgH="393700" progId="Equation.3">
                  <p:embed/>
                </p:oleObj>
              </mc:Choice>
              <mc:Fallback>
                <p:oleObj name="Equation" r:id="rId5" imgW="26924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89100" y="4198938"/>
                        <a:ext cx="5360988" cy="782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3072924"/>
              </p:ext>
            </p:extLst>
          </p:nvPr>
        </p:nvGraphicFramePr>
        <p:xfrm>
          <a:off x="1803400" y="5133975"/>
          <a:ext cx="5132388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" name="Equation" r:id="rId7" imgW="2578100" imgH="393700" progId="Equation.3">
                  <p:embed/>
                </p:oleObj>
              </mc:Choice>
              <mc:Fallback>
                <p:oleObj name="Equation" r:id="rId7" imgW="2578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03400" y="5133975"/>
                        <a:ext cx="5132388" cy="782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8761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Extensibility – existing and new measures can be combined into new or redefined (refocused) compound measure </a:t>
            </a:r>
            <a:r>
              <a:rPr lang="en-US" i="1" dirty="0"/>
              <a:t>C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Design pattern detection, architectural styles or components (MVC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Cutting; University of East Anglia, Norfolk, UK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C108-21B1-9B40-AE02-FE4264DD5195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9106529"/>
              </p:ext>
            </p:extLst>
          </p:nvPr>
        </p:nvGraphicFramePr>
        <p:xfrm>
          <a:off x="3063215" y="3225018"/>
          <a:ext cx="2332570" cy="1525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Equation" r:id="rId3" imgW="1358900" imgH="889000" progId="Equation.3">
                  <p:embed/>
                </p:oleObj>
              </mc:Choice>
              <mc:Fallback>
                <p:oleObj name="Equation" r:id="rId3" imgW="1358900" imgH="889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63215" y="3225018"/>
                        <a:ext cx="2332570" cy="15259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0644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ran a 12 industry reverse engineering tools against the 16 target artifacts</a:t>
            </a:r>
            <a:endParaRPr lang="en-US" dirty="0"/>
          </a:p>
          <a:p>
            <a:r>
              <a:rPr lang="en-US" dirty="0" smtClean="0"/>
              <a:t>We then compared output against our “Gold Standard”</a:t>
            </a:r>
          </a:p>
          <a:p>
            <a:pPr lvl="1"/>
            <a:r>
              <a:rPr lang="en-US" dirty="0" smtClean="0"/>
              <a:t>Rather than doing this manually we used the XMI output from tools (more on this later)</a:t>
            </a:r>
          </a:p>
          <a:p>
            <a:r>
              <a:rPr lang="en-US" dirty="0" smtClean="0"/>
              <a:t>What we found was quite surprising…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Cutting; University of East Anglia, Norfolk, UK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C108-21B1-9B40-AE02-FE4264DD519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945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Problem Statement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Benchmarking of Reverse Engineering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Working Further with Reverse Engineering Output for Analysis and Comparison</a:t>
            </a:r>
          </a:p>
          <a:p>
            <a:endParaRPr lang="en-US" dirty="0"/>
          </a:p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Cutting; University of East Anglia, Norfolk, UK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C108-21B1-9B40-AE02-FE4264DD519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452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 Results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Cutting; University of East Anglia, Norfolk, UK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C108-21B1-9B40-AE02-FE4264DD5195}" type="slidenum">
              <a:rPr lang="en-US" smtClean="0"/>
              <a:t>20</a:t>
            </a:fld>
            <a:endParaRPr lang="en-US"/>
          </a:p>
        </p:txBody>
      </p:sp>
      <p:pic>
        <p:nvPicPr>
          <p:cNvPr id="7" name="Content Placeholder 6" descr="cm-cd-overall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59" b="-4359"/>
          <a:stretch>
            <a:fillRect/>
          </a:stretch>
        </p:blipFill>
        <p:spPr>
          <a:xfrm>
            <a:off x="194271" y="1141518"/>
            <a:ext cx="8768896" cy="4822555"/>
          </a:xfrm>
        </p:spPr>
      </p:pic>
      <p:pic>
        <p:nvPicPr>
          <p:cNvPr id="8" name="Picture 7" descr="results-ke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70" y="5729377"/>
            <a:ext cx="2218944" cy="46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229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Wide variance in performance between tools (8.8% to 100%)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RED-BM is effective at differentiating tool performance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You don’t always get what you pay for!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Cutting; University of East Anglia, Norfolk, UK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C108-21B1-9B40-AE02-FE4264DD519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425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 Results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Cutting; University of East Anglia, Norfolk, UK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C108-21B1-9B40-AE02-FE4264DD5195}" type="slidenum">
              <a:rPr lang="en-US" smtClean="0"/>
              <a:t>22</a:t>
            </a:fld>
            <a:endParaRPr lang="en-US"/>
          </a:p>
        </p:txBody>
      </p:sp>
      <p:pic>
        <p:nvPicPr>
          <p:cNvPr id="7" name="Content Placeholder 6" descr="cm-cd-overall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59" b="-4359"/>
          <a:stretch>
            <a:fillRect/>
          </a:stretch>
        </p:blipFill>
        <p:spPr>
          <a:xfrm>
            <a:off x="194271" y="1141518"/>
            <a:ext cx="8768896" cy="4822555"/>
          </a:xfrm>
        </p:spPr>
      </p:pic>
      <p:pic>
        <p:nvPicPr>
          <p:cNvPr id="8" name="Picture 7" descr="results-ke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70" y="5729377"/>
            <a:ext cx="2218944" cy="469392"/>
          </a:xfrm>
          <a:prstGeom prst="rect">
            <a:avLst/>
          </a:prstGeom>
        </p:spPr>
      </p:pic>
      <p:sp>
        <p:nvSpPr>
          <p:cNvPr id="3" name="Up Arrow 2"/>
          <p:cNvSpPr/>
          <p:nvPr/>
        </p:nvSpPr>
        <p:spPr>
          <a:xfrm>
            <a:off x="2887718" y="5526142"/>
            <a:ext cx="580696" cy="785867"/>
          </a:xfrm>
          <a:prstGeom prst="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>
            <a:off x="2190532" y="5526142"/>
            <a:ext cx="580696" cy="785867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>
            <a:off x="1502104" y="5526142"/>
            <a:ext cx="580696" cy="785867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>
            <a:off x="817670" y="5526142"/>
            <a:ext cx="580696" cy="785867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3548118" y="5516836"/>
            <a:ext cx="580696" cy="785867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>
            <a:off x="4176111" y="5526142"/>
            <a:ext cx="580696" cy="785867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 Arrow 13"/>
          <p:cNvSpPr/>
          <p:nvPr/>
        </p:nvSpPr>
        <p:spPr>
          <a:xfrm>
            <a:off x="4861915" y="5526287"/>
            <a:ext cx="580696" cy="785867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 Arrow 14"/>
          <p:cNvSpPr/>
          <p:nvPr/>
        </p:nvSpPr>
        <p:spPr>
          <a:xfrm>
            <a:off x="5536325" y="5516836"/>
            <a:ext cx="580696" cy="785867"/>
          </a:xfrm>
          <a:prstGeom prst="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p Arrow 15"/>
          <p:cNvSpPr/>
          <p:nvPr/>
        </p:nvSpPr>
        <p:spPr>
          <a:xfrm>
            <a:off x="6191470" y="5516836"/>
            <a:ext cx="580696" cy="785867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>
            <a:off x="6879897" y="5516288"/>
            <a:ext cx="580696" cy="785867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/>
          <p:cNvSpPr/>
          <p:nvPr/>
        </p:nvSpPr>
        <p:spPr>
          <a:xfrm>
            <a:off x="7580587" y="5526142"/>
            <a:ext cx="580696" cy="785867"/>
          </a:xfrm>
          <a:prstGeom prst="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/>
          <p:cNvSpPr/>
          <p:nvPr/>
        </p:nvSpPr>
        <p:spPr>
          <a:xfrm>
            <a:off x="8249746" y="5516836"/>
            <a:ext cx="580696" cy="785867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55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Working Further With Reverse Engineering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Benchmarking shows clear differences but we want to be able to use output from reverse engineering for further use</a:t>
            </a:r>
          </a:p>
          <a:p>
            <a:pPr lvl="1"/>
            <a:r>
              <a:rPr lang="en-US" dirty="0" smtClean="0"/>
              <a:t>Aggregation of output (bringing together multiple imperfect outputs)</a:t>
            </a:r>
          </a:p>
          <a:p>
            <a:pPr lvl="1"/>
            <a:r>
              <a:rPr lang="en-US" dirty="0" smtClean="0"/>
              <a:t>Combination with other sources of information</a:t>
            </a:r>
          </a:p>
          <a:p>
            <a:pPr lvl="1"/>
            <a:r>
              <a:rPr lang="en-US" dirty="0" smtClean="0"/>
              <a:t>Making better use of the information than we can with generated diagrams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Cutting; University of East Anglia, Norfolk, UK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C108-21B1-9B40-AE02-FE4264DD519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567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 with Diagrams</a:t>
            </a:r>
            <a:endParaRPr lang="en-US" dirty="0"/>
          </a:p>
        </p:txBody>
      </p:sp>
      <p:pic>
        <p:nvPicPr>
          <p:cNvPr id="6" name="Content Placeholder 5" descr="eclipse-example-scaled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8" b="2818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Cutting; University of East Anglia, Norfolk, UK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C108-21B1-9B40-AE02-FE4264DD5195}" type="slidenum">
              <a:rPr lang="en-US" smtClean="0"/>
              <a:t>24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117987" y="1307710"/>
            <a:ext cx="1152940" cy="829001"/>
          </a:xfrm>
          <a:prstGeom prst="roundRect">
            <a:avLst/>
          </a:prstGeom>
          <a:noFill/>
          <a:ln w="57150" cmpd="sng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511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 with Diagrams</a:t>
            </a:r>
            <a:endParaRPr lang="en-US" dirty="0"/>
          </a:p>
        </p:txBody>
      </p:sp>
      <p:pic>
        <p:nvPicPr>
          <p:cNvPr id="6" name="Content Placeholder 5" descr="eclipse-example-zoomed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 r="410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Cutting; University of East Anglia, Norfolk, UK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C108-21B1-9B40-AE02-FE4264DD519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9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XML Metadata Interchange (XMI)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XMI is an Object Management Group (OMG) Meta-Object Facility (MOF) for exchange of Unified Modeling Language (UML)</a:t>
            </a:r>
          </a:p>
          <a:p>
            <a:pPr lvl="1"/>
            <a:r>
              <a:rPr lang="en-US" dirty="0" smtClean="0"/>
              <a:t>So XMI = OMG MOF UML (OMG is right!)</a:t>
            </a:r>
          </a:p>
          <a:p>
            <a:r>
              <a:rPr lang="en-US" dirty="0" smtClean="0"/>
              <a:t>This is a standard but one offering extensibility on many levels</a:t>
            </a:r>
          </a:p>
          <a:p>
            <a:r>
              <a:rPr lang="en-US" dirty="0" smtClean="0"/>
              <a:t>So effective interchange between tools is pretty much non-existent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Cutting; University of East Anglia, Norfolk, UK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C108-21B1-9B40-AE02-FE4264DD519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847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XMI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create the benchmark we wanted to be able to </a:t>
            </a:r>
            <a:r>
              <a:rPr lang="en-US" dirty="0" err="1" smtClean="0"/>
              <a:t>analyse</a:t>
            </a:r>
            <a:r>
              <a:rPr lang="en-US" dirty="0" smtClean="0"/>
              <a:t> XMI rather than counting classes by hand</a:t>
            </a:r>
          </a:p>
          <a:p>
            <a:r>
              <a:rPr lang="en-US" dirty="0" smtClean="0"/>
              <a:t>This entailed the creation of a generic XMI class finder</a:t>
            </a:r>
          </a:p>
          <a:p>
            <a:r>
              <a:rPr lang="en-US" dirty="0" smtClean="0"/>
              <a:t>In turn this work led to a generic XMI parser to load XMI models into a standard format in memory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Cutting; University of East Anglia, Norfolk, UK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C108-21B1-9B40-AE02-FE4264DD519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791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XMI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Cutting; University of East Anglia, Norfolk, UK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C108-21B1-9B40-AE02-FE4264DD5195}" type="slidenum">
              <a:rPr lang="en-US" smtClean="0"/>
              <a:t>28</a:t>
            </a:fld>
            <a:endParaRPr lang="en-US"/>
          </a:p>
        </p:txBody>
      </p:sp>
      <p:pic>
        <p:nvPicPr>
          <p:cNvPr id="6" name="Picture 5" descr="td-cactus-xmi-sim-finis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4752975" cy="3009900"/>
          </a:xfrm>
          <a:prstGeom prst="rect">
            <a:avLst/>
          </a:prstGeom>
        </p:spPr>
      </p:pic>
      <p:pic>
        <p:nvPicPr>
          <p:cNvPr id="7" name="Picture 6" descr="td-xmianalyser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511" y="1728075"/>
            <a:ext cx="4657725" cy="3448050"/>
          </a:xfrm>
          <a:prstGeom prst="rect">
            <a:avLst/>
          </a:prstGeom>
        </p:spPr>
      </p:pic>
      <p:pic>
        <p:nvPicPr>
          <p:cNvPr id="8" name="Picture 7" descr="td-xmianalyser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0" y="2913117"/>
            <a:ext cx="424815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787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Reconstruction from XMI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 smtClean="0"/>
              <a:t>UMLet</a:t>
            </a:r>
            <a:r>
              <a:rPr lang="en-US" dirty="0" smtClean="0"/>
              <a:t> within Eclipse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Cutting; University of East Anglia, Norfolk, UK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C108-21B1-9B40-AE02-FE4264DD5195}" type="slidenum">
              <a:rPr lang="en-US" smtClean="0"/>
              <a:t>29</a:t>
            </a:fld>
            <a:endParaRPr lang="en-US"/>
          </a:p>
        </p:txBody>
      </p:sp>
      <p:pic>
        <p:nvPicPr>
          <p:cNvPr id="6" name="Picture 5" descr="eclipse-interface-cro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89" y="2347309"/>
            <a:ext cx="6461235" cy="1582805"/>
          </a:xfrm>
          <a:prstGeom prst="rect">
            <a:avLst/>
          </a:prstGeom>
        </p:spPr>
      </p:pic>
      <p:pic>
        <p:nvPicPr>
          <p:cNvPr id="7" name="Picture 6" descr="eclipse-umle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069" y="3625850"/>
            <a:ext cx="5689600" cy="27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175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3871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Software grows organically</a:t>
            </a:r>
          </a:p>
          <a:p>
            <a:r>
              <a:rPr lang="en-US" dirty="0" smtClean="0"/>
              <a:t>Links with documentation easily lost through uncontrolled change</a:t>
            </a:r>
          </a:p>
          <a:p>
            <a:endParaRPr lang="en-US" dirty="0" smtClean="0"/>
          </a:p>
          <a:p>
            <a:r>
              <a:rPr lang="en-US" dirty="0" smtClean="0"/>
              <a:t>Pressure for further change still present</a:t>
            </a:r>
          </a:p>
          <a:p>
            <a:endParaRPr lang="en-US" dirty="0" smtClean="0"/>
          </a:p>
          <a:p>
            <a:r>
              <a:rPr lang="en-US" dirty="0" smtClean="0"/>
              <a:t>Very difficult to perform change impact analysis if we don’t know what components relate to one another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Cutting; University of East Anglia, Norfolk, UK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C108-21B1-9B40-AE02-FE4264DD519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82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Combinational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addition to other (cool) stuff we can do with reverse engineering output, we can build a relationship matrix</a:t>
            </a:r>
          </a:p>
          <a:p>
            <a:endParaRPr lang="en-US" dirty="0"/>
          </a:p>
          <a:p>
            <a:r>
              <a:rPr lang="en-US" dirty="0" smtClean="0"/>
              <a:t>This is just a simple matrix showing all class pairings, and the count of relationships found between them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Cutting; University of East Anglia, Norfolk, UK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C108-21B1-9B40-AE02-FE4264DD519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973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Combinational Relationships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Cutting; University of East Anglia, Norfolk, UK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C108-21B1-9B40-AE02-FE4264DD5195}" type="slidenum">
              <a:rPr lang="en-US" smtClean="0"/>
              <a:t>31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114917"/>
              </p:ext>
            </p:extLst>
          </p:nvPr>
        </p:nvGraphicFramePr>
        <p:xfrm>
          <a:off x="788277" y="1795517"/>
          <a:ext cx="7418550" cy="37311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6425"/>
                <a:gridCol w="1236425"/>
                <a:gridCol w="1236425"/>
                <a:gridCol w="1236425"/>
                <a:gridCol w="1236425"/>
                <a:gridCol w="1236425"/>
              </a:tblGrid>
              <a:tr h="822248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A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B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C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D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E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58178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A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178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B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178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C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178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D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178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E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1662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Combinational Relationships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Cutting; University of East Anglia, Norfolk, UK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C108-21B1-9B40-AE02-FE4264DD5195}" type="slidenum">
              <a:rPr lang="en-US" smtClean="0"/>
              <a:t>32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629491"/>
              </p:ext>
            </p:extLst>
          </p:nvPr>
        </p:nvGraphicFramePr>
        <p:xfrm>
          <a:off x="788277" y="1795517"/>
          <a:ext cx="7418550" cy="37311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6425"/>
                <a:gridCol w="1236425"/>
                <a:gridCol w="1236425"/>
                <a:gridCol w="1236425"/>
                <a:gridCol w="1236425"/>
                <a:gridCol w="1236425"/>
              </a:tblGrid>
              <a:tr h="822248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A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B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C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D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E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58178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A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58178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B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A6A6A6"/>
                    </a:solidFill>
                  </a:tcPr>
                </a:tc>
              </a:tr>
              <a:tr h="58178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C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A6A6A6"/>
                    </a:solidFill>
                  </a:tcPr>
                </a:tc>
              </a:tr>
              <a:tr h="58178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D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A6A6A6"/>
                    </a:solidFill>
                  </a:tcPr>
                </a:tc>
              </a:tr>
              <a:tr h="58178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E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A6A6A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8470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Combinational Relationships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Cutting; University of East Anglia, Norfolk, UK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C108-21B1-9B40-AE02-FE4264DD5195}" type="slidenum">
              <a:rPr lang="en-US" smtClean="0"/>
              <a:t>33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458704"/>
              </p:ext>
            </p:extLst>
          </p:nvPr>
        </p:nvGraphicFramePr>
        <p:xfrm>
          <a:off x="788277" y="1795517"/>
          <a:ext cx="7418550" cy="37311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6425"/>
                <a:gridCol w="1236425"/>
                <a:gridCol w="1236425"/>
                <a:gridCol w="1236425"/>
                <a:gridCol w="1236425"/>
                <a:gridCol w="1236425"/>
              </a:tblGrid>
              <a:tr h="822248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A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B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C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D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E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58178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A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58178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B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&lt;&gt; 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A6A6A6"/>
                    </a:solidFill>
                  </a:tcPr>
                </a:tc>
              </a:tr>
              <a:tr h="58178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C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A6A6A6"/>
                    </a:solidFill>
                  </a:tcPr>
                </a:tc>
              </a:tr>
              <a:tr h="58178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D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A6A6A6"/>
                    </a:solidFill>
                  </a:tcPr>
                </a:tc>
              </a:tr>
              <a:tr h="58178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E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A6A6A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8922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Combinational Relationships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Cutting; University of East Anglia, Norfolk, UK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C108-21B1-9B40-AE02-FE4264DD5195}" type="slidenum">
              <a:rPr lang="en-US" smtClean="0"/>
              <a:t>34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513464"/>
              </p:ext>
            </p:extLst>
          </p:nvPr>
        </p:nvGraphicFramePr>
        <p:xfrm>
          <a:off x="788277" y="1795517"/>
          <a:ext cx="7418550" cy="37311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6425"/>
                <a:gridCol w="1236425"/>
                <a:gridCol w="1236425"/>
                <a:gridCol w="1236425"/>
                <a:gridCol w="1236425"/>
                <a:gridCol w="1236425"/>
              </a:tblGrid>
              <a:tr h="822248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A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B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C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D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E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58178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A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58178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B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&lt;&gt; 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A6A6A6"/>
                    </a:solidFill>
                  </a:tcPr>
                </a:tc>
              </a:tr>
              <a:tr h="58178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C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&lt;&gt; 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A6A6A6"/>
                    </a:solidFill>
                  </a:tcPr>
                </a:tc>
              </a:tr>
              <a:tr h="58178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D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A6A6A6"/>
                    </a:solidFill>
                  </a:tcPr>
                </a:tc>
              </a:tr>
              <a:tr h="58178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E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A6A6A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9157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Combinational Relationships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Cutting; University of East Anglia, Norfolk, UK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C108-21B1-9B40-AE02-FE4264DD5195}" type="slidenum">
              <a:rPr lang="en-US" smtClean="0"/>
              <a:t>35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461143"/>
              </p:ext>
            </p:extLst>
          </p:nvPr>
        </p:nvGraphicFramePr>
        <p:xfrm>
          <a:off x="788277" y="1795517"/>
          <a:ext cx="7418550" cy="37311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6425"/>
                <a:gridCol w="1236425"/>
                <a:gridCol w="1236425"/>
                <a:gridCol w="1236425"/>
                <a:gridCol w="1236425"/>
                <a:gridCol w="1236425"/>
              </a:tblGrid>
              <a:tr h="822248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A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B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C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D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E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58178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A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58178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B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&lt;&gt; 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A6A6A6"/>
                    </a:solidFill>
                  </a:tcPr>
                </a:tc>
              </a:tr>
              <a:tr h="58178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C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&lt;&gt; 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 &lt;&gt; 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A6A6A6"/>
                    </a:solidFill>
                  </a:tcPr>
                </a:tc>
              </a:tr>
              <a:tr h="58178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D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&lt;&gt; 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 &lt;&gt; 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 &lt;&gt; 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A6A6A6"/>
                    </a:solidFill>
                  </a:tcPr>
                </a:tc>
              </a:tr>
              <a:tr h="58178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E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&lt;&gt; 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 &lt;&gt; 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 &lt;&gt; 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 &lt;&gt; 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A6A6A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4932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Relationship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representation of shared relationships</a:t>
            </a:r>
          </a:p>
          <a:p>
            <a:r>
              <a:rPr lang="en-US" dirty="0" smtClean="0"/>
              <a:t>Can be generated from multiple different sources and is lowest common denominator</a:t>
            </a:r>
          </a:p>
          <a:p>
            <a:endParaRPr lang="en-US" dirty="0"/>
          </a:p>
          <a:p>
            <a:r>
              <a:rPr lang="en-US" dirty="0" smtClean="0"/>
              <a:t>Many other possible sources of information of this type…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Cutting; University of East Anglia, Norfolk, UK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C108-21B1-9B40-AE02-FE4264DD519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452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Relationship Matrices…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limited to just object pairings – any pairings of components</a:t>
            </a:r>
          </a:p>
          <a:p>
            <a:pPr lvl="1"/>
            <a:r>
              <a:rPr lang="en-US" dirty="0" smtClean="0"/>
              <a:t>Requirements and Classes</a:t>
            </a:r>
          </a:p>
          <a:p>
            <a:pPr lvl="1"/>
            <a:r>
              <a:rPr lang="en-US" dirty="0" smtClean="0"/>
              <a:t>Documents and Requirements</a:t>
            </a:r>
          </a:p>
          <a:p>
            <a:pPr lvl="1"/>
            <a:r>
              <a:rPr lang="en-US" dirty="0" smtClean="0"/>
              <a:t>…</a:t>
            </a:r>
          </a:p>
          <a:p>
            <a:endParaRPr lang="en-US" dirty="0"/>
          </a:p>
          <a:p>
            <a:r>
              <a:rPr lang="en-US" dirty="0" smtClean="0"/>
              <a:t>As long as a compatible “view” can be easily used in combination with each other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Cutting; University of East Anglia, Norfolk, UK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C108-21B1-9B40-AE02-FE4264DD519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393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Refine matrix modeler</a:t>
            </a:r>
          </a:p>
          <a:p>
            <a:r>
              <a:rPr lang="en-US" dirty="0" smtClean="0"/>
              <a:t>Analysis of larger and real-world software</a:t>
            </a:r>
          </a:p>
          <a:p>
            <a:r>
              <a:rPr lang="en-US" dirty="0" smtClean="0"/>
              <a:t>Improve XMI parser utility</a:t>
            </a:r>
          </a:p>
          <a:p>
            <a:r>
              <a:rPr lang="en-US" dirty="0" smtClean="0"/>
              <a:t>More information sources</a:t>
            </a:r>
          </a:p>
          <a:p>
            <a:pPr lvl="1"/>
            <a:r>
              <a:rPr lang="en-US" dirty="0" smtClean="0"/>
              <a:t>Documentation / Natural </a:t>
            </a:r>
            <a:r>
              <a:rPr lang="en-US" dirty="0" smtClean="0"/>
              <a:t>Language / Repositories</a:t>
            </a:r>
            <a:endParaRPr lang="en-US" dirty="0" smtClean="0"/>
          </a:p>
          <a:p>
            <a:pPr lvl="1"/>
            <a:r>
              <a:rPr lang="en-US" dirty="0" smtClean="0"/>
              <a:t>Stack traces / call stacks</a:t>
            </a:r>
          </a:p>
          <a:p>
            <a:r>
              <a:rPr lang="en-US" dirty="0" smtClean="0"/>
              <a:t>How can we bring this together?</a:t>
            </a:r>
          </a:p>
          <a:p>
            <a:r>
              <a:rPr lang="en-US" dirty="0" smtClean="0"/>
              <a:t>How we can set filters/thresholds sensibly?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Cutting; University of East Anglia, Norfolk, UK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C108-21B1-9B40-AE02-FE4264DD519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399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7200" dirty="0" smtClean="0"/>
          </a:p>
          <a:p>
            <a:pPr marL="0" indent="0" algn="ctr">
              <a:buNone/>
            </a:pPr>
            <a:r>
              <a:rPr lang="en-US" sz="7200" dirty="0" smtClean="0"/>
              <a:t>Any questions?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Feel free to email: </a:t>
            </a:r>
            <a:r>
              <a:rPr lang="en-US" dirty="0" err="1" smtClean="0"/>
              <a:t>david.cutting@uea.ac.uk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Cutting; University of East Anglia, Norfolk, UK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C108-21B1-9B40-AE02-FE4264DD519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542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Reverse 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of the main sources of information about software is the software itself</a:t>
            </a:r>
          </a:p>
          <a:p>
            <a:endParaRPr lang="en-US" dirty="0"/>
          </a:p>
          <a:p>
            <a:r>
              <a:rPr lang="en-US" dirty="0" smtClean="0"/>
              <a:t>Reverse engineering offers a powerful tool for program comprehension</a:t>
            </a:r>
          </a:p>
          <a:p>
            <a:endParaRPr lang="en-US" dirty="0"/>
          </a:p>
          <a:p>
            <a:r>
              <a:rPr lang="en-US" dirty="0" smtClean="0"/>
              <a:t>There are a </a:t>
            </a:r>
            <a:r>
              <a:rPr lang="en-US" b="1" dirty="0" smtClean="0"/>
              <a:t>lot</a:t>
            </a:r>
            <a:r>
              <a:rPr lang="en-US" dirty="0" smtClean="0"/>
              <a:t> of reverse engineering tools but…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Cutting; University of East Anglia, Norfolk, UK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C108-21B1-9B40-AE02-FE4264DD519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084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Reverse Engineering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Although there are many tools they</a:t>
            </a:r>
          </a:p>
          <a:p>
            <a:pPr lvl="1"/>
            <a:r>
              <a:rPr lang="en-US" dirty="0" smtClean="0"/>
              <a:t>Vary in output (which is right, which is wrong?)</a:t>
            </a:r>
          </a:p>
          <a:p>
            <a:pPr lvl="1"/>
            <a:r>
              <a:rPr lang="en-US" dirty="0" smtClean="0"/>
              <a:t>Have no standard means of comparison</a:t>
            </a:r>
          </a:p>
          <a:p>
            <a:r>
              <a:rPr lang="en-US" dirty="0" smtClean="0"/>
              <a:t>This is </a:t>
            </a:r>
            <a:r>
              <a:rPr lang="en-US" dirty="0" err="1" smtClean="0"/>
              <a:t>org.jhotdraw.io</a:t>
            </a:r>
            <a:r>
              <a:rPr lang="en-US" dirty="0" smtClean="0"/>
              <a:t> from Rational Rhapsody: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Cutting; University of East Anglia, Norfolk, UK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C108-21B1-9B40-AE02-FE4264DD5195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 descr="org-jhotdraw-io-rhapsody-reconstruct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821" y="3767083"/>
            <a:ext cx="3731172" cy="242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500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Reverse Engineering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org.jhotdraw.io</a:t>
            </a:r>
            <a:r>
              <a:rPr lang="en-US" dirty="0" smtClean="0"/>
              <a:t> from </a:t>
            </a:r>
            <a:r>
              <a:rPr lang="en-US" dirty="0" err="1" smtClean="0"/>
              <a:t>Astah</a:t>
            </a:r>
            <a:r>
              <a:rPr lang="en-US" dirty="0" smtClean="0"/>
              <a:t> Professional: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org.jhotdraw.io</a:t>
            </a:r>
            <a:r>
              <a:rPr lang="en-US" dirty="0" smtClean="0"/>
              <a:t> from </a:t>
            </a:r>
            <a:r>
              <a:rPr lang="en-US" dirty="0" err="1" smtClean="0"/>
              <a:t>ArgoUML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Cutting; University of East Anglia, Norfolk, UK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C108-21B1-9B40-AE02-FE4264DD5195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 descr="org-jhotdraw-io-astah-reconstruct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932" y="2266297"/>
            <a:ext cx="5728137" cy="2771891"/>
          </a:xfrm>
          <a:prstGeom prst="rect">
            <a:avLst/>
          </a:prstGeom>
        </p:spPr>
      </p:pic>
      <p:pic>
        <p:nvPicPr>
          <p:cNvPr id="7" name="Picture 6" descr="argo-org-jhotdraw-i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653" y="5748721"/>
            <a:ext cx="3469728" cy="45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101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728342" y="2551824"/>
            <a:ext cx="3469728" cy="45366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3131" y="2137979"/>
            <a:ext cx="3731172" cy="24238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074276" y="3407103"/>
            <a:ext cx="5903310" cy="294924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Reverse Engineering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2528"/>
            <a:ext cx="8229600" cy="4525963"/>
          </a:xfrm>
        </p:spPr>
        <p:txBody>
          <a:bodyPr/>
          <a:lstStyle/>
          <a:p>
            <a:r>
              <a:rPr lang="en-US" dirty="0" smtClean="0"/>
              <a:t>These are all 100% correct: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Cutting; University of East Anglia, Norfolk, UK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C108-21B1-9B40-AE02-FE4264DD5195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 descr="org-jhotdraw-io-rhapsody-reconstruct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24" y="2137979"/>
            <a:ext cx="3731172" cy="2423848"/>
          </a:xfrm>
          <a:prstGeom prst="rect">
            <a:avLst/>
          </a:prstGeom>
        </p:spPr>
      </p:pic>
      <p:pic>
        <p:nvPicPr>
          <p:cNvPr id="7" name="Picture 6" descr="org-jhotdraw-io-astah-reconstruct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449" y="3470597"/>
            <a:ext cx="5728137" cy="2771891"/>
          </a:xfrm>
          <a:prstGeom prst="rect">
            <a:avLst/>
          </a:prstGeom>
        </p:spPr>
      </p:pic>
      <p:pic>
        <p:nvPicPr>
          <p:cNvPr id="8" name="Picture 7" descr="argo-org-jhotdraw-i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342" y="2551824"/>
            <a:ext cx="3469728" cy="45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049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Benchmark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 compare and rank different tools we created a benchmark (the Reverse Engineering to Design Benchmark: RED-BM)</a:t>
            </a:r>
          </a:p>
          <a:p>
            <a:r>
              <a:rPr lang="en-US" dirty="0" smtClean="0"/>
              <a:t>16 target artifacts</a:t>
            </a:r>
          </a:p>
          <a:p>
            <a:pPr lvl="1"/>
            <a:r>
              <a:rPr lang="en-US" dirty="0" smtClean="0"/>
              <a:t>Varying from 100 to 40,000 lines of code</a:t>
            </a:r>
          </a:p>
          <a:p>
            <a:pPr lvl="1"/>
            <a:r>
              <a:rPr lang="en-US" dirty="0" smtClean="0"/>
              <a:t>From 7 to 450 classes</a:t>
            </a:r>
          </a:p>
          <a:p>
            <a:pPr lvl="1"/>
            <a:r>
              <a:rPr lang="en-US" dirty="0" smtClean="0"/>
              <a:t>Range of architecture styles and complexity</a:t>
            </a:r>
          </a:p>
          <a:p>
            <a:pPr lvl="1"/>
            <a:r>
              <a:rPr lang="en-US" dirty="0" smtClean="0"/>
              <a:t>“Gold standard” for each in terms of contained classes and sampled relationships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Cutting; University of East Anglia, Norfolk, UK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C108-21B1-9B40-AE02-FE4264DD519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512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Benchmark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Existing designs where available</a:t>
            </a:r>
          </a:p>
          <a:p>
            <a:r>
              <a:rPr lang="en-US" dirty="0" smtClean="0"/>
              <a:t>Reverse engineering output from other tools for comparison</a:t>
            </a:r>
          </a:p>
          <a:p>
            <a:r>
              <a:rPr lang="en-US" dirty="0" smtClean="0"/>
              <a:t>Initial measures for class detection, packages, and relationships:</a:t>
            </a:r>
          </a:p>
          <a:p>
            <a:endParaRPr lang="en-US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For artifact </a:t>
            </a:r>
            <a:r>
              <a:rPr lang="en-US" sz="2400" i="1" dirty="0" smtClean="0"/>
              <a:t>x</a:t>
            </a:r>
            <a:r>
              <a:rPr lang="en-US" sz="2400" dirty="0" smtClean="0"/>
              <a:t>: </a:t>
            </a:r>
            <a:r>
              <a:rPr lang="en-US" sz="2400" i="1" dirty="0" err="1" smtClean="0"/>
              <a:t>Cl</a:t>
            </a:r>
            <a:r>
              <a:rPr lang="en-US" sz="2400" i="1" dirty="0" smtClean="0"/>
              <a:t>(x)</a:t>
            </a:r>
            <a:r>
              <a:rPr lang="en-US" sz="2400" dirty="0" smtClean="0"/>
              <a:t> is the ratio of correct classes, </a:t>
            </a:r>
            <a:r>
              <a:rPr lang="en-US" sz="2400" i="1" dirty="0" smtClean="0"/>
              <a:t>Sub(x)</a:t>
            </a:r>
            <a:r>
              <a:rPr lang="en-US" sz="2400" dirty="0" smtClean="0"/>
              <a:t> ratio of correct packages and </a:t>
            </a:r>
            <a:r>
              <a:rPr lang="en-US" sz="2400" i="1" dirty="0" err="1" smtClean="0"/>
              <a:t>Rel</a:t>
            </a:r>
            <a:r>
              <a:rPr lang="en-US" sz="2400" i="1" dirty="0" smtClean="0"/>
              <a:t>(x)</a:t>
            </a:r>
            <a:r>
              <a:rPr lang="en-US" sz="2400" dirty="0" smtClean="0"/>
              <a:t> ratio of correct relationships in system </a:t>
            </a:r>
            <a:r>
              <a:rPr lang="en-US" sz="2400" i="1" dirty="0" smtClean="0"/>
              <a:t>s</a:t>
            </a:r>
            <a:r>
              <a:rPr lang="en-US" sz="2400" dirty="0" smtClean="0"/>
              <a:t> for result </a:t>
            </a:r>
            <a:r>
              <a:rPr lang="en-US" sz="2400" i="1" dirty="0" smtClean="0"/>
              <a:t>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Cutting; University of East Anglia, Norfolk, UK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C108-21B1-9B40-AE02-FE4264DD5195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3459247"/>
              </p:ext>
            </p:extLst>
          </p:nvPr>
        </p:nvGraphicFramePr>
        <p:xfrm>
          <a:off x="1544095" y="4144429"/>
          <a:ext cx="5825184" cy="83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Equation" r:id="rId3" imgW="2908300" imgH="419100" progId="Equation.3">
                  <p:embed/>
                </p:oleObj>
              </mc:Choice>
              <mc:Fallback>
                <p:oleObj name="Equation" r:id="rId3" imgW="29083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44095" y="4144429"/>
                        <a:ext cx="5825184" cy="839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7461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1474</TotalTime>
  <Words>1453</Words>
  <Application>Microsoft Macintosh PowerPoint</Application>
  <PresentationFormat>On-screen Show (4:3)</PresentationFormat>
  <Paragraphs>349</Paragraphs>
  <Slides>39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Office Theme</vt:lpstr>
      <vt:lpstr>Equation</vt:lpstr>
      <vt:lpstr>Working With Reverse Engineering Output  for  Benchmarking and Further Use</vt:lpstr>
      <vt:lpstr>Presentation Outline</vt:lpstr>
      <vt:lpstr>The Problem</vt:lpstr>
      <vt:lpstr>Reverse Engineering</vt:lpstr>
      <vt:lpstr>Reverse Engineering Tools</vt:lpstr>
      <vt:lpstr>Reverse Engineering Tools</vt:lpstr>
      <vt:lpstr>Reverse Engineering Tools</vt:lpstr>
      <vt:lpstr>The Benchmark</vt:lpstr>
      <vt:lpstr>The Benchmark</vt:lpstr>
      <vt:lpstr>Benchmark Measures</vt:lpstr>
      <vt:lpstr>Benchmark Measures</vt:lpstr>
      <vt:lpstr>Benchmark Measures</vt:lpstr>
      <vt:lpstr>Benchmark Measures</vt:lpstr>
      <vt:lpstr>Benchmark Measures</vt:lpstr>
      <vt:lpstr>Benchmark Measures</vt:lpstr>
      <vt:lpstr>Benchmark Measures</vt:lpstr>
      <vt:lpstr>Overall Performance</vt:lpstr>
      <vt:lpstr>Extensibility</vt:lpstr>
      <vt:lpstr>Benchmark Analysis</vt:lpstr>
      <vt:lpstr>Benchmark Results</vt:lpstr>
      <vt:lpstr>Key Findings</vt:lpstr>
      <vt:lpstr>Benchmark Results</vt:lpstr>
      <vt:lpstr>Working Further With Reverse Engineering Output</vt:lpstr>
      <vt:lpstr>The Problem with Diagrams</vt:lpstr>
      <vt:lpstr>The Problem with Diagrams</vt:lpstr>
      <vt:lpstr>XML Metadata Interchange (XMI)</vt:lpstr>
      <vt:lpstr>Working with XMI</vt:lpstr>
      <vt:lpstr>Working with XMI</vt:lpstr>
      <vt:lpstr>Reconstruction from XMI</vt:lpstr>
      <vt:lpstr>Combinational Relationships</vt:lpstr>
      <vt:lpstr>Combinational Relationships</vt:lpstr>
      <vt:lpstr>Combinational Relationships</vt:lpstr>
      <vt:lpstr>Combinational Relationships</vt:lpstr>
      <vt:lpstr>Combinational Relationships</vt:lpstr>
      <vt:lpstr>Combinational Relationships</vt:lpstr>
      <vt:lpstr>Relationship Matrix</vt:lpstr>
      <vt:lpstr>Relationship Matrices…</vt:lpstr>
      <vt:lpstr>Next Steps</vt:lpstr>
      <vt:lpstr>Thank You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Cutting</dc:creator>
  <cp:lastModifiedBy>David Cutting</cp:lastModifiedBy>
  <cp:revision>42</cp:revision>
  <cp:lastPrinted>2014-10-15T20:52:40Z</cp:lastPrinted>
  <dcterms:created xsi:type="dcterms:W3CDTF">2013-12-06T14:18:01Z</dcterms:created>
  <dcterms:modified xsi:type="dcterms:W3CDTF">2014-10-16T11:15:02Z</dcterms:modified>
</cp:coreProperties>
</file>